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0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4335167-5A63-4C64-9799-C694F24181E8}">
  <a:tblStyle styleId="{D4335167-5A63-4C64-9799-C694F24181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C72FE2F-97A7-4AC2-8D0A-C4A17DA4FD7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제목 슬라이드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2362200" y="4759325"/>
            <a:ext cx="5791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2438400" y="5359400"/>
            <a:ext cx="5791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3810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제목 및 내용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500034" y="1428736"/>
            <a:ext cx="8229600" cy="4716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✓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slideLayout" Target="../slideLayouts/slideLayout2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6075" y="457200"/>
            <a:ext cx="8416925" cy="48910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/>
        </p:nvSpPr>
        <p:spPr>
          <a:xfrm>
            <a:off x="357187" y="457200"/>
            <a:ext cx="8405812" cy="5943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3_icon"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2987" y="4949825"/>
            <a:ext cx="749300" cy="92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13"/>
          <p:cNvCxnSpPr/>
          <p:nvPr/>
        </p:nvCxnSpPr>
        <p:spPr>
          <a:xfrm>
            <a:off x="1728787" y="5283200"/>
            <a:ext cx="6731000" cy="47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566737"/>
            <a:ext cx="1450975" cy="11699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44780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❖"/>
              <a:defRPr b="1" i="0" sz="2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3810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/>
        </p:nvSpPr>
        <p:spPr>
          <a:xfrm>
            <a:off x="228600" y="590550"/>
            <a:ext cx="8686800" cy="5943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6443662" y="404812"/>
            <a:ext cx="288925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47650" y="3719512"/>
            <a:ext cx="3124200" cy="2782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3_back_b" id="30" name="Shape 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46812" y="609600"/>
            <a:ext cx="2630487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609600" y="190500"/>
            <a:ext cx="5562600" cy="1085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3_icon" id="32" name="Shape 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8837" y="166687"/>
            <a:ext cx="749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8137" y="6243637"/>
            <a:ext cx="2058987" cy="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44780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❖"/>
              <a:defRPr b="1" i="0" sz="2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unity3d.com/" TargetMode="External"/><Relationship Id="rId4" Type="http://schemas.openxmlformats.org/officeDocument/2006/relationships/hyperlink" Target="https://developer.android.com/reference/java/net/Socket.html" TargetMode="External"/><Relationship Id="rId5" Type="http://schemas.openxmlformats.org/officeDocument/2006/relationships/hyperlink" Target="https://msdn.microsoft.com/ko-kr/library/system.net.sockets.socket(v=vs.110).aspx?cs-save-lang=1&amp;cs-lang=csharp#code-snippet-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jp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/>
        </p:nvSpPr>
        <p:spPr>
          <a:xfrm>
            <a:off x="5231300" y="5453050"/>
            <a:ext cx="34968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/>
              <a:t>2013156049</a:t>
            </a:r>
            <a:r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홍승준</a:t>
            </a:r>
            <a:r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한익주 교수님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/>
              <a:t>2013156019</a:t>
            </a:r>
            <a:r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민웅기</a:t>
            </a:r>
            <a:r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200"/>
              <a:t>한익주 교수님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b="1" i="0" sz="1200" u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/>
        </p:nvSpPr>
        <p:spPr>
          <a:xfrm>
            <a:off x="539750" y="5949950"/>
            <a:ext cx="1620837" cy="338137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195689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종합설계제안서</a:t>
            </a:r>
            <a:endParaRPr/>
          </a:p>
        </p:txBody>
      </p:sp>
      <p:sp>
        <p:nvSpPr>
          <p:cNvPr id="47" name="Shape 47"/>
          <p:cNvSpPr txBox="1"/>
          <p:nvPr>
            <p:ph type="ctrTitle"/>
          </p:nvPr>
        </p:nvSpPr>
        <p:spPr>
          <a:xfrm>
            <a:off x="928687" y="4494212"/>
            <a:ext cx="8024812" cy="8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스마트폰 앱을 연동</a:t>
            </a:r>
            <a:r>
              <a:rPr b="0" lang="en-US" sz="2500">
                <a:latin typeface="Arial"/>
                <a:ea typeface="Arial"/>
                <a:cs typeface="Arial"/>
                <a:sym typeface="Arial"/>
              </a:rPr>
              <a:t>하는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멀티 I/O 장치를 이용한 </a:t>
            </a:r>
            <a:b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로컬 멀티 3D 전략 타워 디펜스 게임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방법</a:t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500062" y="895350"/>
            <a:ext cx="8229600" cy="5249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 시스템 개발을 위한 구체적 개발 방법 및 전략을 기술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AutoNum type="arabicPeriod"/>
            </a:pPr>
            <a:r>
              <a:rPr lang="en-US" sz="1800"/>
              <a:t>PC </a:t>
            </a:r>
            <a:r>
              <a:rPr b="1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Unity3D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이용한 </a:t>
            </a:r>
            <a:r>
              <a:rPr lang="en-US" sz="1600"/>
              <a:t>window program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endParaRPr sz="1600"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데이터 로컬 저장</a:t>
            </a:r>
            <a:endParaRPr sz="1600"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소켓 기반 PC간 데이터 통신</a:t>
            </a:r>
            <a:endParaRPr sz="1600"/>
          </a:p>
          <a:p>
            <a:pPr indent="-285750" lvl="1" marL="742950" rtl="0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소켓 기반 Mobile과 PC간 데이터 통신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AutoNum type="arabicPeriod"/>
            </a:pPr>
            <a:r>
              <a:rPr lang="en-US" sz="1800"/>
              <a:t>Mobile Application</a:t>
            </a:r>
            <a:endParaRPr sz="1800"/>
          </a:p>
          <a:p>
            <a:pPr indent="-285750" lvl="1" marL="742950" rtl="0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Unity3D를 이용한 android app 구현</a:t>
            </a:r>
            <a:endParaRPr sz="1600"/>
          </a:p>
          <a:p>
            <a:pPr indent="-285750" lvl="1" marL="742950" rtl="0">
              <a:spcBef>
                <a:spcPts val="32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Arial"/>
              <a:buChar char="•"/>
            </a:pPr>
            <a:r>
              <a:rPr lang="en-US" sz="1600"/>
              <a:t>소켓 기반 Mobile과 PC간 데이터 통신</a:t>
            </a:r>
            <a:endParaRPr sz="1600"/>
          </a:p>
          <a:p>
            <a:pPr indent="-158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업무 분담</a:t>
            </a:r>
            <a:endParaRPr/>
          </a:p>
        </p:txBody>
      </p:sp>
      <p:graphicFrame>
        <p:nvGraphicFramePr>
          <p:cNvPr id="222" name="Shape 222"/>
          <p:cNvGraphicFramePr/>
          <p:nvPr/>
        </p:nvGraphicFramePr>
        <p:xfrm>
          <a:off x="1042188" y="11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{2C72FE2F-97A7-4AC2-8D0A-C4A17DA4FD7E}</a:tableStyleId>
              </a:tblPr>
              <a:tblGrid>
                <a:gridCol w="1353975"/>
                <a:gridCol w="2852825"/>
                <a:gridCol w="2852825"/>
              </a:tblGrid>
              <a:tr h="708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9025" marB="49025" marR="94275" marL="94275" anchor="ctr" anchorCtr="1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민웅기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홍승준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자료수집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윈도우 소켓 통신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3D 모델링 및 애니메이션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안드로이드 소켓 통신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게임 기획 자료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      계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클라이언트 설계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레벨 디자인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캐릭터 및 배경 디자인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네트워크 설계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콘텐츠, 시스템 디자인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객체 지향 설계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398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      현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모델링 및 애니메이션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인게임 시스템 구현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클라이언트 - 모바일 연결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인게임 제외 씬 구현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모바일 시스템 구현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</a:txBody>
                  <a:tcPr marT="49025" marB="49025" marR="94275" marL="942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51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</a:t>
                      </a:r>
                      <a:endParaRPr/>
                    </a:p>
                  </a:txBody>
                  <a:tcPr marT="49025" marB="49025" marR="94275" marL="94275" anchor="ctr" anchorCtr="1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PC,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Mobile</a:t>
                      </a: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클라이언트 로컬 테스트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PC 클라이언트 멀티 테스트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Noto Sans Symbols"/>
                        <a:buChar char="❖"/>
                      </a:pPr>
                      <a:r>
                        <a:rPr b="1" i="0" lang="en-US" sz="13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통합테스트 / 유지보수</a:t>
                      </a:r>
                      <a:endParaRPr/>
                    </a:p>
                  </a:txBody>
                  <a:tcPr marT="49025" marB="49025" marR="94275" marL="942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223" name="Shape 223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종합설계 수행일정</a:t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aphicFrame>
        <p:nvGraphicFramePr>
          <p:cNvPr id="230" name="Shape 230"/>
          <p:cNvGraphicFramePr/>
          <p:nvPr/>
        </p:nvGraphicFramePr>
        <p:xfrm>
          <a:off x="685800" y="105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{D4335167-5A63-4C64-9799-C694F24181E8}</a:tableStyleId>
              </a:tblPr>
              <a:tblGrid>
                <a:gridCol w="1605325"/>
                <a:gridCol w="2106350"/>
                <a:gridCol w="410375"/>
                <a:gridCol w="410375"/>
                <a:gridCol w="410375"/>
                <a:gridCol w="410375"/>
                <a:gridCol w="410375"/>
                <a:gridCol w="410375"/>
                <a:gridCol w="410375"/>
                <a:gridCol w="410375"/>
                <a:gridCol w="410375"/>
                <a:gridCol w="410375"/>
              </a:tblGrid>
              <a:tr h="6088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항 목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추진 사항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1월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2월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3월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4월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5월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6월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7월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8월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9월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10월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121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요구사항 정의 및 분석</a:t>
                      </a:r>
                      <a:endParaRPr sz="1000"/>
                    </a:p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및 자료수집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요구사항 정의 및 분석 명세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게임 시나리오 작성</a:t>
                      </a:r>
                      <a:endParaRPr sz="1000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기획 및 소켓, 모델링 자료 수집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4618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시스템 설계 및 상세 설계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시스템 디자인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레벨 디자인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배경 및 캐릭터 디자인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네트워크 설계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546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구현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게임 리소스 제작 및 수집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게임 클라이언트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모바일 어플리케이션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PC 모바일간 네트워크 송수신 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클라이언트간 네트워크 송수신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66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시험 및 데모, 보완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데모 게임 테스트</a:t>
                      </a:r>
                      <a:endParaRPr sz="1000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다 클라이언트 네트워크 테스트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테스트 결과 보완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최종 테스트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14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문서화 및 발표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데모 내용 문서화 및 발표 준비</a:t>
                      </a:r>
                      <a:endParaRPr sz="10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시연 및 발표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산업기술대전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산업기술대전 참가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최종 보고서 작성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 마무리 최종 보고서 작성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31" name="Shape 231"/>
          <p:cNvSpPr/>
          <p:nvPr/>
        </p:nvSpPr>
        <p:spPr>
          <a:xfrm>
            <a:off x="4615150" y="3145000"/>
            <a:ext cx="14154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807850" y="3319900"/>
            <a:ext cx="16416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220050" y="3470450"/>
            <a:ext cx="6027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5438100" y="3647475"/>
            <a:ext cx="6027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4395500" y="192372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5822750" y="3824500"/>
            <a:ext cx="6267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5417450" y="4124800"/>
            <a:ext cx="12228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5798450" y="4301850"/>
            <a:ext cx="8418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6449350" y="4478900"/>
            <a:ext cx="10035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397475" y="2376500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395512" y="209607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615150" y="2529050"/>
            <a:ext cx="3636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4615148" y="2681600"/>
            <a:ext cx="3636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807849" y="2848200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395500" y="177257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7898525" y="5789700"/>
            <a:ext cx="6027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680425" y="545532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7270100" y="492087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7089500" y="4657375"/>
            <a:ext cx="3636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7270100" y="5089925"/>
            <a:ext cx="412200" cy="98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필요기술 및 참고 문헌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500062" y="142875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sz="2000"/>
              <a:t>3DSMax (모델링 프로그램)</a:t>
            </a:r>
            <a:endParaRPr sz="2000"/>
          </a:p>
          <a:p>
            <a:pPr indent="-285750" lvl="1" marL="74295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/>
              <a:t>3D 모델링</a:t>
            </a:r>
            <a:endParaRPr/>
          </a:p>
          <a:p>
            <a:pPr indent="-285750" lvl="1" marL="74295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/>
              <a:t>애니메이션</a:t>
            </a:r>
            <a:endParaRPr/>
          </a:p>
          <a:p>
            <a:pPr indent="-285750" lvl="1" marL="74295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u="sng">
                <a:solidFill>
                  <a:srgbClr val="FF9900"/>
                </a:solidFill>
              </a:rPr>
              <a:t>https://www.autodesk.co.kr/education/free-software/3ds-max</a:t>
            </a:r>
            <a:br>
              <a:rPr lang="en-US"/>
            </a:br>
            <a:endParaRPr/>
          </a:p>
          <a:p>
            <a:pPr indent="-317500" lvl="0" marL="3429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sz="2000"/>
              <a:t>Unity3D (게임엔진)</a:t>
            </a:r>
            <a:endParaRPr sz="2000"/>
          </a:p>
          <a:p>
            <a:pPr indent="-285750" lvl="1" marL="742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https://unity3d.com/</a:t>
            </a:r>
            <a:br>
              <a:rPr lang="en-US">
                <a:solidFill>
                  <a:srgbClr val="CC6600"/>
                </a:solidFill>
              </a:rPr>
            </a:br>
            <a:endParaRPr>
              <a:solidFill>
                <a:srgbClr val="CC6600"/>
              </a:solidFill>
            </a:endParaRPr>
          </a:p>
          <a:p>
            <a:pPr indent="-317500" lvl="0" marL="3429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sz="2000"/>
              <a:t>안드로이드</a:t>
            </a:r>
            <a:endParaRPr sz="2000"/>
          </a:p>
          <a:p>
            <a:pPr indent="-285750" lvl="1" marL="74295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/>
              <a:t>안드로이드 소켓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https://developer.android.com/reference/java/net/Socket.html</a:t>
            </a:r>
            <a:br>
              <a:rPr lang="en-US"/>
            </a:br>
            <a:endParaRPr/>
          </a:p>
          <a:p>
            <a:pPr indent="-317500" lvl="0" marL="3429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sz="2000"/>
              <a:t>윈도우</a:t>
            </a:r>
            <a:endParaRPr sz="2000"/>
          </a:p>
          <a:p>
            <a:pPr indent="-285750" lvl="1" marL="742950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/>
              <a:t>윈도우 소켓</a:t>
            </a:r>
            <a:br>
              <a:rPr lang="en-US"/>
            </a:br>
            <a:r>
              <a:rPr lang="en-US" sz="1500" u="sng">
                <a:solidFill>
                  <a:schemeClr val="hlink"/>
                </a:solidFill>
                <a:hlinkClick r:id="rId5"/>
              </a:rPr>
              <a:t>https://msdn.microsoft.com/ko-kr/library/system.net.sockets.socket(v=vs.110).aspx?cs-save-lang=1&amp;cs-lang=csharp#code-snippet-1</a:t>
            </a:r>
            <a:br>
              <a:rPr lang="en-US" sz="1500"/>
            </a:br>
            <a:endParaRPr sz="1500"/>
          </a:p>
        </p:txBody>
      </p:sp>
      <p:sp>
        <p:nvSpPr>
          <p:cNvPr id="257" name="Shape 257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685800" y="331787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Github 주소</a:t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500062" y="1428750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 sz="2000"/>
              <a:t>Github 주소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lang="en-US" sz="2000"/>
              <a:t>https://github.com/NeoFlameS/FairyTaleVirus.git</a:t>
            </a:r>
            <a:endParaRPr sz="2000"/>
          </a:p>
        </p:txBody>
      </p:sp>
      <p:sp>
        <p:nvSpPr>
          <p:cNvPr id="264" name="Shape 264"/>
          <p:cNvSpPr txBox="1"/>
          <p:nvPr/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685800" y="331787"/>
            <a:ext cx="5181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차        례</a:t>
            </a:r>
            <a:endParaRPr/>
          </a:p>
        </p:txBody>
      </p:sp>
      <p:sp>
        <p:nvSpPr>
          <p:cNvPr id="53" name="Shape 53"/>
          <p:cNvSpPr txBox="1"/>
          <p:nvPr/>
        </p:nvSpPr>
        <p:spPr>
          <a:xfrm>
            <a:off x="1660525" y="722312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2133600" y="1143000"/>
            <a:ext cx="4724400" cy="685800"/>
            <a:chOff x="0" y="0"/>
            <a:chExt cx="2147483647" cy="2147483647"/>
          </a:xfrm>
        </p:grpSpPr>
        <p:sp>
          <p:nvSpPr>
            <p:cNvPr id="55" name="Shape 55"/>
            <p:cNvSpPr/>
            <p:nvPr/>
          </p:nvSpPr>
          <p:spPr>
            <a:xfrm>
              <a:off x="173184186" y="372828764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50000">
                  <a:srgbClr val="DBEED1"/>
                </a:gs>
                <a:gs pos="100000">
                  <a:schemeClr val="accent2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379561892" y="516987105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003300"/>
                  </a:solidFill>
                  <a:latin typeface="Arial"/>
                  <a:ea typeface="Arial"/>
                  <a:cs typeface="Arial"/>
                  <a:sym typeface="Arial"/>
                </a:rPr>
                <a:t>종 합 설 계 개 요</a:t>
              </a:r>
              <a:endParaRPr/>
            </a:p>
          </p:txBody>
        </p:sp>
      </p:grpSp>
      <p:grpSp>
        <p:nvGrpSpPr>
          <p:cNvPr id="58" name="Shape 58"/>
          <p:cNvGrpSpPr/>
          <p:nvPr/>
        </p:nvGrpSpPr>
        <p:grpSpPr>
          <a:xfrm>
            <a:off x="2133600" y="1663700"/>
            <a:ext cx="4724400" cy="685800"/>
            <a:chOff x="0" y="0"/>
            <a:chExt cx="2147483647" cy="2147483647"/>
          </a:xfrm>
        </p:grpSpPr>
        <p:sp>
          <p:nvSpPr>
            <p:cNvPr id="59" name="Shape 59"/>
            <p:cNvSpPr/>
            <p:nvPr/>
          </p:nvSpPr>
          <p:spPr>
            <a:xfrm>
              <a:off x="173184186" y="412596881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1"/>
                </a:gs>
                <a:gs pos="50000">
                  <a:srgbClr val="D2E7F9"/>
                </a:gs>
                <a:gs pos="100000">
                  <a:schemeClr val="accent1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 txBox="1"/>
            <p:nvPr/>
          </p:nvSpPr>
          <p:spPr>
            <a:xfrm>
              <a:off x="379561892" y="556463685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000099"/>
                  </a:solidFill>
                  <a:latin typeface="Arial"/>
                  <a:ea typeface="Arial"/>
                  <a:cs typeface="Arial"/>
                  <a:sym typeface="Arial"/>
                </a:rPr>
                <a:t>관련 연구 및 사례</a:t>
              </a:r>
              <a:endParaRPr/>
            </a:p>
          </p:txBody>
        </p:sp>
      </p:grpSp>
      <p:grpSp>
        <p:nvGrpSpPr>
          <p:cNvPr id="62" name="Shape 62"/>
          <p:cNvGrpSpPr/>
          <p:nvPr/>
        </p:nvGrpSpPr>
        <p:grpSpPr>
          <a:xfrm>
            <a:off x="2133600" y="2260600"/>
            <a:ext cx="4724400" cy="685800"/>
            <a:chOff x="0" y="0"/>
            <a:chExt cx="2147483647" cy="2147483647"/>
          </a:xfrm>
        </p:grpSpPr>
        <p:sp>
          <p:nvSpPr>
            <p:cNvPr id="63" name="Shape 63"/>
            <p:cNvSpPr/>
            <p:nvPr/>
          </p:nvSpPr>
          <p:spPr>
            <a:xfrm>
              <a:off x="173184186" y="213755899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hlink"/>
                </a:gs>
                <a:gs pos="50000">
                  <a:srgbClr val="F9E6D3"/>
                </a:gs>
                <a:gs pos="100000">
                  <a:schemeClr val="hlink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hlink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 txBox="1"/>
            <p:nvPr/>
          </p:nvSpPr>
          <p:spPr>
            <a:xfrm>
              <a:off x="379561892" y="357913846"/>
              <a:ext cx="1616385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시스템 수행 시나리오</a:t>
              </a:r>
              <a:endParaRPr/>
            </a:p>
          </p:txBody>
        </p:sp>
      </p:grpSp>
      <p:grpSp>
        <p:nvGrpSpPr>
          <p:cNvPr id="66" name="Shape 66"/>
          <p:cNvGrpSpPr/>
          <p:nvPr/>
        </p:nvGrpSpPr>
        <p:grpSpPr>
          <a:xfrm>
            <a:off x="2133600" y="2759075"/>
            <a:ext cx="4724400" cy="685800"/>
            <a:chOff x="0" y="0"/>
            <a:chExt cx="2147483647" cy="2147483647"/>
          </a:xfrm>
        </p:grpSpPr>
        <p:sp>
          <p:nvSpPr>
            <p:cNvPr id="67" name="Shape 67"/>
            <p:cNvSpPr/>
            <p:nvPr/>
          </p:nvSpPr>
          <p:spPr>
            <a:xfrm>
              <a:off x="173184186" y="367856072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folHlink"/>
                </a:gs>
                <a:gs pos="50000">
                  <a:srgbClr val="E7EDEE"/>
                </a:gs>
                <a:gs pos="100000">
                  <a:schemeClr val="folHlink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folHlink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 txBox="1"/>
            <p:nvPr/>
          </p:nvSpPr>
          <p:spPr>
            <a:xfrm>
              <a:off x="379561892" y="512014808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시스템 구성도</a:t>
              </a:r>
              <a:endParaRPr/>
            </a:p>
          </p:txBody>
        </p:sp>
      </p:grpSp>
      <p:grpSp>
        <p:nvGrpSpPr>
          <p:cNvPr id="70" name="Shape 70"/>
          <p:cNvGrpSpPr/>
          <p:nvPr/>
        </p:nvGrpSpPr>
        <p:grpSpPr>
          <a:xfrm>
            <a:off x="2133600" y="3308350"/>
            <a:ext cx="4724400" cy="685800"/>
            <a:chOff x="0" y="0"/>
            <a:chExt cx="2147483647" cy="2147483647"/>
          </a:xfrm>
        </p:grpSpPr>
        <p:sp>
          <p:nvSpPr>
            <p:cNvPr id="71" name="Shape 71"/>
            <p:cNvSpPr/>
            <p:nvPr/>
          </p:nvSpPr>
          <p:spPr>
            <a:xfrm>
              <a:off x="173184186" y="372829158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50000">
                  <a:srgbClr val="DBEED1"/>
                </a:gs>
                <a:gs pos="100000">
                  <a:schemeClr val="accent2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 txBox="1"/>
            <p:nvPr/>
          </p:nvSpPr>
          <p:spPr>
            <a:xfrm>
              <a:off x="379561892" y="516987105"/>
              <a:ext cx="1616385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00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003300"/>
                  </a:solidFill>
                  <a:latin typeface="Arial"/>
                  <a:ea typeface="Arial"/>
                  <a:cs typeface="Arial"/>
                  <a:sym typeface="Arial"/>
                </a:rPr>
                <a:t>개발 환경 및 개발 방법</a:t>
              </a:r>
              <a:endParaRPr/>
            </a:p>
          </p:txBody>
        </p:sp>
      </p:grpSp>
      <p:grpSp>
        <p:nvGrpSpPr>
          <p:cNvPr id="74" name="Shape 74"/>
          <p:cNvGrpSpPr/>
          <p:nvPr/>
        </p:nvGrpSpPr>
        <p:grpSpPr>
          <a:xfrm>
            <a:off x="2133600" y="3910012"/>
            <a:ext cx="4724400" cy="685800"/>
            <a:chOff x="0" y="0"/>
            <a:chExt cx="2147483647" cy="2147483647"/>
          </a:xfrm>
        </p:grpSpPr>
        <p:sp>
          <p:nvSpPr>
            <p:cNvPr id="75" name="Shape 75"/>
            <p:cNvSpPr/>
            <p:nvPr/>
          </p:nvSpPr>
          <p:spPr>
            <a:xfrm>
              <a:off x="173184186" y="208784391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hlink"/>
                </a:gs>
                <a:gs pos="50000">
                  <a:srgbClr val="F9E6D3"/>
                </a:gs>
                <a:gs pos="100000">
                  <a:schemeClr val="hlink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hlink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 txBox="1"/>
            <p:nvPr/>
          </p:nvSpPr>
          <p:spPr>
            <a:xfrm>
              <a:off x="379561892" y="352941549"/>
              <a:ext cx="1616385481" cy="11483087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CC3300"/>
                  </a:solidFill>
                  <a:latin typeface="Arial"/>
                  <a:ea typeface="Arial"/>
                  <a:cs typeface="Arial"/>
                  <a:sym typeface="Arial"/>
                </a:rPr>
                <a:t>업무 분담</a:t>
              </a:r>
              <a:endParaRPr/>
            </a:p>
          </p:txBody>
        </p:sp>
      </p:grpSp>
      <p:grpSp>
        <p:nvGrpSpPr>
          <p:cNvPr id="78" name="Shape 78"/>
          <p:cNvGrpSpPr/>
          <p:nvPr/>
        </p:nvGrpSpPr>
        <p:grpSpPr>
          <a:xfrm>
            <a:off x="2133600" y="4410075"/>
            <a:ext cx="4724400" cy="685800"/>
            <a:chOff x="0" y="0"/>
            <a:chExt cx="2147483647" cy="2147483647"/>
          </a:xfrm>
        </p:grpSpPr>
        <p:sp>
          <p:nvSpPr>
            <p:cNvPr id="79" name="Shape 79"/>
            <p:cNvSpPr/>
            <p:nvPr/>
          </p:nvSpPr>
          <p:spPr>
            <a:xfrm>
              <a:off x="173184186" y="367855283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folHlink"/>
                </a:gs>
                <a:gs pos="50000">
                  <a:srgbClr val="E7EDEE"/>
                </a:gs>
                <a:gs pos="100000">
                  <a:schemeClr val="folHlink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chemeClr val="folHlink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 txBox="1"/>
            <p:nvPr/>
          </p:nvSpPr>
          <p:spPr>
            <a:xfrm>
              <a:off x="379561892" y="512017175"/>
              <a:ext cx="1616385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종합설계 수행일정</a:t>
              </a:r>
              <a:endParaRPr/>
            </a:p>
          </p:txBody>
        </p:sp>
      </p:grpSp>
      <p:grpSp>
        <p:nvGrpSpPr>
          <p:cNvPr id="82" name="Shape 82"/>
          <p:cNvGrpSpPr/>
          <p:nvPr/>
        </p:nvGrpSpPr>
        <p:grpSpPr>
          <a:xfrm>
            <a:off x="2133600" y="4957762"/>
            <a:ext cx="4724400" cy="685800"/>
            <a:chOff x="0" y="0"/>
            <a:chExt cx="2147483647" cy="2147483647"/>
          </a:xfrm>
        </p:grpSpPr>
        <p:sp>
          <p:nvSpPr>
            <p:cNvPr id="83" name="Shape 83"/>
            <p:cNvSpPr/>
            <p:nvPr/>
          </p:nvSpPr>
          <p:spPr>
            <a:xfrm>
              <a:off x="173184186" y="372826002"/>
              <a:ext cx="1974299460" cy="1431655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0"/>
            </a:gra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0" y="0"/>
              <a:ext cx="311731481" cy="2147483647"/>
            </a:xfrm>
            <a:prstGeom prst="diamond">
              <a:avLst/>
            </a:prstGeom>
            <a:solidFill>
              <a:srgbClr val="D9C215"/>
            </a:solidFill>
            <a:ln cap="flat" cmpd="sng" w="254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 txBox="1"/>
            <p:nvPr/>
          </p:nvSpPr>
          <p:spPr>
            <a:xfrm>
              <a:off x="388221136" y="546813784"/>
              <a:ext cx="1604118481" cy="1148305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333333"/>
                  </a:solidFill>
                  <a:latin typeface="Arial"/>
                  <a:ea typeface="Arial"/>
                  <a:cs typeface="Arial"/>
                  <a:sym typeface="Arial"/>
                </a:rPr>
                <a:t>필요기술 및 참고문헌</a:t>
              </a:r>
              <a:endParaRPr/>
            </a:p>
          </p:txBody>
        </p:sp>
      </p:grpSp>
      <p:sp>
        <p:nvSpPr>
          <p:cNvPr id="86" name="Shape 86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종합설계 개요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271462" y="1047750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연구 개발 배경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2540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500"/>
              <a:buFont typeface="Noto Sans Symbols"/>
              <a:buChar char="➢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인터넷 게임 방송의 수가 증가하고 있으며, 이에 따라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게임의 수요 증가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/>
          </a:p>
          <a:p>
            <a:pPr indent="-2540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500"/>
              <a:buFont typeface="Noto Sans Symbols"/>
              <a:buChar char="➢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PC의 입력 장치(키보드, 마우스)는 1인 유저에게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제한된 입력 장치 -&gt; </a:t>
            </a:r>
            <a:r>
              <a:rPr lang="en-US" sz="1500"/>
              <a:t>한 컴퓨터로 2인 이상 유저의 게임 </a:t>
            </a:r>
            <a:br>
              <a:rPr lang="en-US" sz="1500"/>
            </a:br>
            <a:r>
              <a:rPr lang="en-US" sz="1500"/>
              <a:t>플레이 제한 됨.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/>
          </a:p>
          <a:p>
            <a:pPr indent="-2540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500"/>
              <a:buFont typeface="Noto Sans Symbols"/>
              <a:buChar char="➢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I/O 디바이스를 제공하는 로컬 멀티 게임 콘텐츠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개발하여 새로운 게임 플랫폼 진출</a:t>
            </a:r>
            <a:endParaRPr sz="1500"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675" y="4064475"/>
            <a:ext cx="2296425" cy="2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b="12296" l="32160" r="32394" t="38946"/>
          <a:stretch/>
        </p:blipFill>
        <p:spPr>
          <a:xfrm>
            <a:off x="5988150" y="4064475"/>
            <a:ext cx="2893626" cy="223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 b="32591" l="30712" r="30271" t="28475"/>
          <a:stretch/>
        </p:blipFill>
        <p:spPr>
          <a:xfrm>
            <a:off x="2988300" y="4097575"/>
            <a:ext cx="3046298" cy="189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종합설계 개요</a:t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500062" y="857250"/>
            <a:ext cx="8229600" cy="518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연구 개발 목표</a:t>
            </a:r>
            <a:endParaRPr/>
          </a:p>
          <a:p>
            <a:pPr indent="-158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플레이어 기반의 게임 콘텐츠 개발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/>
          </a:p>
          <a:p>
            <a:pPr indent="-2730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스마트 폰 어플리케이션을 통해  멀티 I/O 장치 제공하여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게임의 통합 플랫폼 구축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/>
          </a:p>
          <a:p>
            <a:pPr indent="-2730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플레이어의 편의성을 고려한 I/O 장치 제공</a:t>
            </a:r>
            <a:endParaRPr sz="1800"/>
          </a:p>
          <a:p>
            <a:pPr indent="-158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6600"/>
              </a:buClr>
              <a:buSzPts val="2400"/>
              <a:buFont typeface="Noto Sans Symbols"/>
              <a:buChar char="❖"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연구 개발 효과</a:t>
            </a:r>
            <a:b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2730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명의 유저가 한 컴퓨터로 다 같이 할 수 있는 </a:t>
            </a:r>
            <a:r>
              <a:rPr lang="en-US" sz="1800"/>
              <a:t>게임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공감대가 형성된다.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730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6600"/>
              </a:buClr>
              <a:buSzPts val="1800"/>
              <a:buFont typeface="Noto Sans Symbols"/>
              <a:buChar char="➢"/>
            </a:pPr>
            <a:r>
              <a:rPr lang="en-US" sz="1800"/>
              <a:t>모바일 I/O 장치(Controller) 어플리케이션을 통한 게임 통합 플랫폼을 개발하고, 새로운 게임 플랫폼 시장 형성을 기대 할 수 있다.</a:t>
            </a:r>
            <a:endParaRPr sz="1800"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관련 연구 및 사례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500062" y="142875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lang="en-US" sz="2000"/>
              <a:t>철권</a:t>
            </a:r>
            <a:endParaRPr sz="2000"/>
          </a:p>
          <a:p>
            <a:pPr indent="-2603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멀티 혹은 로컬 플레이어에 대한 컨트롤러 지원</a:t>
            </a:r>
            <a:endParaRPr sz="1600"/>
          </a:p>
          <a:p>
            <a:pPr indent="-2603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하지만 게임 패드, 키보드 등에 국한 되어 있으며, 키보드는 여러명을</a:t>
            </a:r>
            <a:br>
              <a:rPr lang="en-US" sz="1600"/>
            </a:br>
            <a:r>
              <a:rPr lang="en-US" sz="1600"/>
              <a:t>지원하기엔 제한 적이고, 게임 패드는 여러 개의 디바이스를 연결할 수 있으나</a:t>
            </a:r>
            <a:br>
              <a:rPr lang="en-US" sz="1600"/>
            </a:br>
            <a:r>
              <a:rPr lang="en-US" sz="1600"/>
              <a:t>약 5만원 상당의 게임 패드를 유저 수 만큼 구비하고 있어야 한다는 제약 사항이 있다.</a:t>
            </a:r>
            <a:br>
              <a:rPr lang="en-US" sz="1600"/>
            </a:br>
            <a:br>
              <a:rPr lang="en-US" sz="1600"/>
            </a:br>
            <a:endParaRPr sz="1600"/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600"/>
              <a:buFont typeface="Noto Sans Symbols"/>
              <a:buChar char="❖"/>
            </a:pPr>
            <a:r>
              <a:rPr lang="en-US" sz="1600"/>
              <a:t>Eon Altar</a:t>
            </a:r>
            <a:endParaRPr sz="1600"/>
          </a:p>
          <a:p>
            <a:pPr indent="-2603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로컬 멀티 게임으로 PC 게임 하나에 최대 4인의 멀티  유저에 대한 컨트롤러 지원</a:t>
            </a:r>
            <a:endParaRPr sz="1600"/>
          </a:p>
          <a:p>
            <a:pPr indent="-2603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모바일 어플리케이션을 통해 컨트롤러를 지원하며, 다수의 유저에게 각자의 게임 내 역할과 플레이에 맞는 UI를 지원한다.</a:t>
            </a:r>
            <a:endParaRPr sz="1600"/>
          </a:p>
          <a:p>
            <a:pPr indent="-2603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단, 같은 네트워크 내에 있는 경우에만 모바일 어플리케이션과 PC 게임 프로그램이 연결되며, 다른 PC 와의 온라인 연결은 지원 하지 않는다.</a:t>
            </a:r>
            <a:endParaRPr sz="1600"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1876725" y="1972550"/>
            <a:ext cx="4599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685800" y="331787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수행 시나리오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30996" y="2496665"/>
            <a:ext cx="948886" cy="24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PC </a:t>
            </a:r>
            <a:r>
              <a:rPr lang="en-US" sz="1000">
                <a:solidFill>
                  <a:srgbClr val="262626"/>
                </a:solidFill>
              </a:rPr>
              <a:t>-A,B</a:t>
            </a:r>
            <a:endParaRPr sz="1000"/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173" y="1433943"/>
            <a:ext cx="1453133" cy="987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Shape 120"/>
          <p:cNvCxnSpPr/>
          <p:nvPr/>
        </p:nvCxnSpPr>
        <p:spPr>
          <a:xfrm>
            <a:off x="1659485" y="1927894"/>
            <a:ext cx="1264272" cy="1871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sp>
        <p:nvSpPr>
          <p:cNvPr id="121" name="Shape 121"/>
          <p:cNvSpPr txBox="1"/>
          <p:nvPr/>
        </p:nvSpPr>
        <p:spPr>
          <a:xfrm>
            <a:off x="1959165" y="2033607"/>
            <a:ext cx="472931" cy="18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게임 실행</a:t>
            </a:r>
            <a:endParaRPr sz="1000"/>
          </a:p>
        </p:txBody>
      </p:sp>
      <p:sp>
        <p:nvSpPr>
          <p:cNvPr id="122" name="Shape 122"/>
          <p:cNvSpPr txBox="1"/>
          <p:nvPr/>
        </p:nvSpPr>
        <p:spPr>
          <a:xfrm>
            <a:off x="2149896" y="2464527"/>
            <a:ext cx="1491908" cy="332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모바일 어플리케이션 접속</a:t>
            </a: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설정</a:t>
            </a:r>
            <a:endParaRPr sz="1000"/>
          </a:p>
        </p:txBody>
      </p:sp>
      <p:pic>
        <p:nvPicPr>
          <p:cNvPr descr="컴퓨터에 대한 이미지 검색결과" id="123" name="Shape 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925" y="1486331"/>
            <a:ext cx="1145649" cy="92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5">
            <a:alphaModFix/>
          </a:blip>
          <a:srcRect b="58854" l="32156" r="52469" t="21006"/>
          <a:stretch/>
        </p:blipFill>
        <p:spPr>
          <a:xfrm>
            <a:off x="749582" y="4354952"/>
            <a:ext cx="818075" cy="766781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25" name="Shape 125"/>
          <p:cNvSpPr txBox="1"/>
          <p:nvPr/>
        </p:nvSpPr>
        <p:spPr>
          <a:xfrm>
            <a:off x="685797" y="5218699"/>
            <a:ext cx="8376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Various MOBILE</a:t>
            </a:r>
            <a:endParaRPr sz="1000"/>
          </a:p>
        </p:txBody>
      </p:sp>
      <p:cxnSp>
        <p:nvCxnSpPr>
          <p:cNvPr id="126" name="Shape 126"/>
          <p:cNvCxnSpPr>
            <a:stCxn id="124" idx="3"/>
            <a:endCxn id="127" idx="3"/>
          </p:cNvCxnSpPr>
          <p:nvPr/>
        </p:nvCxnSpPr>
        <p:spPr>
          <a:xfrm>
            <a:off x="1567657" y="4738342"/>
            <a:ext cx="24618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pic>
        <p:nvPicPr>
          <p:cNvPr id="127" name="Shape 127"/>
          <p:cNvPicPr preferRelativeResize="0"/>
          <p:nvPr/>
        </p:nvPicPr>
        <p:blipFill rotWithShape="1">
          <a:blip r:embed="rId6">
            <a:alphaModFix/>
          </a:blip>
          <a:srcRect b="24727" l="0" r="0" t="0"/>
          <a:stretch/>
        </p:blipFill>
        <p:spPr>
          <a:xfrm>
            <a:off x="3272792" y="4111377"/>
            <a:ext cx="756594" cy="1253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1696555" y="4853657"/>
            <a:ext cx="13191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어플리케이션</a:t>
            </a: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실행</a:t>
            </a:r>
            <a:endParaRPr sz="1000"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63883" y="3083290"/>
            <a:ext cx="234818" cy="258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>
            <a:stCxn id="127" idx="0"/>
            <a:endCxn id="119" idx="2"/>
          </p:cNvCxnSpPr>
          <p:nvPr/>
        </p:nvCxnSpPr>
        <p:spPr>
          <a:xfrm rot="10800000">
            <a:off x="3641789" y="2421777"/>
            <a:ext cx="9300" cy="168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lg" w="lg" type="triangle"/>
            <a:tailEnd len="lg" w="lg" type="triangle"/>
          </a:ln>
        </p:spPr>
      </p:cxnSp>
      <p:sp>
        <p:nvSpPr>
          <p:cNvPr id="131" name="Shape 131"/>
          <p:cNvSpPr txBox="1"/>
          <p:nvPr/>
        </p:nvSpPr>
        <p:spPr>
          <a:xfrm>
            <a:off x="2611656" y="3338780"/>
            <a:ext cx="948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000"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9049" y="1442021"/>
            <a:ext cx="1446200" cy="1015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Shape 133"/>
          <p:cNvCxnSpPr/>
          <p:nvPr/>
        </p:nvCxnSpPr>
        <p:spPr>
          <a:xfrm flipH="1" rot="10800000">
            <a:off x="4371625" y="1724450"/>
            <a:ext cx="837300" cy="60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sp>
        <p:nvSpPr>
          <p:cNvPr id="134" name="Shape 134"/>
          <p:cNvSpPr txBox="1"/>
          <p:nvPr/>
        </p:nvSpPr>
        <p:spPr>
          <a:xfrm>
            <a:off x="4383972" y="2258348"/>
            <a:ext cx="888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서버 접속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PC -B</a:t>
            </a:r>
            <a:endParaRPr sz="1000">
              <a:solidFill>
                <a:srgbClr val="262626"/>
              </a:solidFill>
            </a:endParaRP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00673" y="1812427"/>
            <a:ext cx="235321" cy="24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6804025" y="2452838"/>
            <a:ext cx="10353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en-US" sz="10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r>
              <a:rPr lang="en-US" sz="1000">
                <a:solidFill>
                  <a:srgbClr val="262626"/>
                </a:solidFill>
              </a:rPr>
              <a:t> </a:t>
            </a:r>
            <a:r>
              <a:rPr lang="en-US" sz="1000">
                <a:solidFill>
                  <a:srgbClr val="262626"/>
                </a:solidFill>
              </a:rPr>
              <a:t>공유 화면</a:t>
            </a:r>
            <a:endParaRPr sz="1000">
              <a:solidFill>
                <a:srgbClr val="262626"/>
              </a:solidFill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9275" y="3083298"/>
            <a:ext cx="200276" cy="248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Shape 138"/>
          <p:cNvCxnSpPr>
            <a:stCxn id="139" idx="3"/>
            <a:endCxn id="140" idx="2"/>
          </p:cNvCxnSpPr>
          <p:nvPr/>
        </p:nvCxnSpPr>
        <p:spPr>
          <a:xfrm flipH="1" rot="10800000">
            <a:off x="6328686" y="2457804"/>
            <a:ext cx="1625700" cy="226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lg" w="lg" type="triangle"/>
            <a:tailEnd len="lg" w="lg" type="triangle"/>
          </a:ln>
        </p:spPr>
      </p:cxnSp>
      <p:sp>
        <p:nvSpPr>
          <p:cNvPr id="141" name="Shape 141"/>
          <p:cNvSpPr txBox="1"/>
          <p:nvPr/>
        </p:nvSpPr>
        <p:spPr>
          <a:xfrm>
            <a:off x="6109474" y="3331354"/>
            <a:ext cx="961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000"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8">
            <a:alphaModFix/>
          </a:blip>
          <a:srcRect b="31769" l="33884" r="24219" t="20312"/>
          <a:stretch/>
        </p:blipFill>
        <p:spPr>
          <a:xfrm>
            <a:off x="7317300" y="1442033"/>
            <a:ext cx="1274446" cy="1015788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rgbClr val="195689"/>
            </a:outerShdw>
          </a:effectLst>
        </p:spPr>
      </p:pic>
      <p:pic>
        <p:nvPicPr>
          <p:cNvPr id="139" name="Shape 1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2686" y="3956871"/>
            <a:ext cx="696001" cy="153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5576492" y="5570138"/>
            <a:ext cx="863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Application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UI 화면 </a:t>
            </a:r>
            <a:endParaRPr sz="1000">
              <a:solidFill>
                <a:srgbClr val="262626"/>
              </a:solidFill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4380750" y="2167600"/>
            <a:ext cx="828300" cy="30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sp>
        <p:nvSpPr>
          <p:cNvPr id="144" name="Shape 144"/>
          <p:cNvSpPr txBox="1"/>
          <p:nvPr/>
        </p:nvSpPr>
        <p:spPr>
          <a:xfrm>
            <a:off x="4383985" y="1082825"/>
            <a:ext cx="8094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서버 설정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PC -A 호스트</a:t>
            </a:r>
            <a:endParaRPr sz="1000">
              <a:solidFill>
                <a:srgbClr val="262626"/>
              </a:solidFill>
            </a:endParaRPr>
          </a:p>
        </p:txBody>
      </p:sp>
      <p:cxnSp>
        <p:nvCxnSpPr>
          <p:cNvPr id="145" name="Shape 145"/>
          <p:cNvCxnSpPr>
            <a:stCxn id="132" idx="2"/>
            <a:endCxn id="127" idx="3"/>
          </p:cNvCxnSpPr>
          <p:nvPr/>
        </p:nvCxnSpPr>
        <p:spPr>
          <a:xfrm flipH="1">
            <a:off x="4029249" y="2457819"/>
            <a:ext cx="1902900" cy="22806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cxnSp>
        <p:nvCxnSpPr>
          <p:cNvPr id="146" name="Shape 146"/>
          <p:cNvCxnSpPr>
            <a:stCxn id="127" idx="3"/>
            <a:endCxn id="139" idx="1"/>
          </p:cNvCxnSpPr>
          <p:nvPr/>
        </p:nvCxnSpPr>
        <p:spPr>
          <a:xfrm flipH="1" rot="10800000">
            <a:off x="4029386" y="4723058"/>
            <a:ext cx="1603200" cy="1530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sp>
        <p:nvSpPr>
          <p:cNvPr id="147" name="Shape 147"/>
          <p:cNvSpPr txBox="1"/>
          <p:nvPr/>
        </p:nvSpPr>
        <p:spPr>
          <a:xfrm>
            <a:off x="4051598" y="3244968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 알림</a:t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4362723" y="4850612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접속시 화면 전환</a:t>
            </a:r>
            <a:endParaRPr sz="1000">
              <a:solidFill>
                <a:srgbClr val="262626"/>
              </a:solidFill>
            </a:endParaRPr>
          </a:p>
        </p:txBody>
      </p:sp>
      <p:cxnSp>
        <p:nvCxnSpPr>
          <p:cNvPr id="149" name="Shape 149"/>
          <p:cNvCxnSpPr>
            <a:stCxn id="132" idx="3"/>
            <a:endCxn id="140" idx="1"/>
          </p:cNvCxnSpPr>
          <p:nvPr/>
        </p:nvCxnSpPr>
        <p:spPr>
          <a:xfrm>
            <a:off x="6655249" y="1949920"/>
            <a:ext cx="6621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lg" w="lg" type="stealth"/>
          </a:ln>
        </p:spPr>
      </p:cxnSp>
      <p:sp>
        <p:nvSpPr>
          <p:cNvPr id="150" name="Shape 150"/>
          <p:cNvSpPr txBox="1"/>
          <p:nvPr/>
        </p:nvSpPr>
        <p:spPr>
          <a:xfrm>
            <a:off x="6623349" y="2026398"/>
            <a:ext cx="1035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게임 접속</a:t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3123103" y="5559580"/>
            <a:ext cx="863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Application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UI 화면 </a:t>
            </a:r>
            <a:endParaRPr sz="10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구성도</a:t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2061874"/>
            <a:ext cx="773430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1917325" y="1681450"/>
            <a:ext cx="916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Host</a:t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576262" y="5314950"/>
            <a:ext cx="8229600" cy="47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1200"/>
              <a:buFont typeface="Noto Sans Symbols"/>
              <a:buChar char="❖"/>
            </a:pPr>
            <a:r>
              <a:rPr lang="en-US" sz="1200"/>
              <a:t>게임 인원 수</a:t>
            </a:r>
            <a:br>
              <a:rPr lang="en-US" sz="1200"/>
            </a:br>
            <a:br>
              <a:rPr lang="en-US" sz="1200"/>
            </a:br>
            <a:r>
              <a:rPr lang="en-US" sz="1200"/>
              <a:t>한 게임의 최대 인원 4명</a:t>
            </a:r>
            <a:br>
              <a:rPr lang="en-US" sz="1200"/>
            </a:br>
            <a:r>
              <a:rPr lang="en-US" sz="1200"/>
              <a:t>한 PC에 연결 가능한 핸드폰은 최대 4대</a:t>
            </a:r>
            <a:br>
              <a:rPr lang="en-US" sz="1200"/>
            </a:br>
            <a:r>
              <a:rPr lang="en-US" sz="1200"/>
              <a:t>PC 간 통신은 1:1</a:t>
            </a:r>
            <a:endParaRPr sz="1200"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685800" y="331787"/>
            <a:ext cx="4648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구성도</a:t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6804025" y="260350"/>
            <a:ext cx="2133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5408213" y="2024688"/>
            <a:ext cx="1203600" cy="483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PC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클라이언트</a:t>
            </a:r>
            <a:endParaRPr sz="1200"/>
          </a:p>
        </p:txBody>
      </p:sp>
      <p:sp>
        <p:nvSpPr>
          <p:cNvPr id="168" name="Shape 168"/>
          <p:cNvSpPr/>
          <p:nvPr/>
        </p:nvSpPr>
        <p:spPr>
          <a:xfrm>
            <a:off x="2419825" y="2700875"/>
            <a:ext cx="1501800" cy="197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2586075" y="2065513"/>
            <a:ext cx="1203600" cy="483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모바일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어플리케이션</a:t>
            </a:r>
            <a:endParaRPr sz="1200"/>
          </a:p>
        </p:txBody>
      </p:sp>
      <p:sp>
        <p:nvSpPr>
          <p:cNvPr id="170" name="Shape 170"/>
          <p:cNvSpPr/>
          <p:nvPr/>
        </p:nvSpPr>
        <p:spPr>
          <a:xfrm>
            <a:off x="5235850" y="2656300"/>
            <a:ext cx="1543800" cy="197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Shape 171"/>
          <p:cNvGrpSpPr/>
          <p:nvPr/>
        </p:nvGrpSpPr>
        <p:grpSpPr>
          <a:xfrm>
            <a:off x="796225" y="2467200"/>
            <a:ext cx="720600" cy="490500"/>
            <a:chOff x="795025" y="2229025"/>
            <a:chExt cx="720600" cy="490500"/>
          </a:xfrm>
        </p:grpSpPr>
        <p:sp>
          <p:nvSpPr>
            <p:cNvPr id="172" name="Shape 172"/>
            <p:cNvSpPr/>
            <p:nvPr/>
          </p:nvSpPr>
          <p:spPr>
            <a:xfrm>
              <a:off x="795025" y="2229025"/>
              <a:ext cx="720600" cy="4905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902725" y="2352025"/>
              <a:ext cx="505200" cy="2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Player</a:t>
              </a:r>
              <a:endParaRPr sz="800"/>
            </a:p>
          </p:txBody>
        </p:sp>
      </p:grpSp>
      <p:grpSp>
        <p:nvGrpSpPr>
          <p:cNvPr id="174" name="Shape 174"/>
          <p:cNvGrpSpPr/>
          <p:nvPr/>
        </p:nvGrpSpPr>
        <p:grpSpPr>
          <a:xfrm>
            <a:off x="799900" y="4342800"/>
            <a:ext cx="720600" cy="490500"/>
            <a:chOff x="795025" y="2152825"/>
            <a:chExt cx="720600" cy="490500"/>
          </a:xfrm>
        </p:grpSpPr>
        <p:sp>
          <p:nvSpPr>
            <p:cNvPr id="175" name="Shape 175"/>
            <p:cNvSpPr/>
            <p:nvPr/>
          </p:nvSpPr>
          <p:spPr>
            <a:xfrm>
              <a:off x="795025" y="2152825"/>
              <a:ext cx="720600" cy="4905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 txBox="1"/>
            <p:nvPr/>
          </p:nvSpPr>
          <p:spPr>
            <a:xfrm>
              <a:off x="902725" y="2275825"/>
              <a:ext cx="505200" cy="2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Player</a:t>
              </a:r>
              <a:endParaRPr sz="800"/>
            </a:p>
          </p:txBody>
        </p:sp>
      </p:grpSp>
      <p:sp>
        <p:nvSpPr>
          <p:cNvPr id="177" name="Shape 177"/>
          <p:cNvSpPr/>
          <p:nvPr/>
        </p:nvSpPr>
        <p:spPr>
          <a:xfrm>
            <a:off x="1111975" y="3605625"/>
            <a:ext cx="89100" cy="104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111975" y="3930738"/>
            <a:ext cx="89100" cy="104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Shape 179"/>
          <p:cNvCxnSpPr>
            <a:endCxn id="172" idx="6"/>
          </p:cNvCxnSpPr>
          <p:nvPr/>
        </p:nvCxnSpPr>
        <p:spPr>
          <a:xfrm rot="10800000">
            <a:off x="1516825" y="2712450"/>
            <a:ext cx="9030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0" name="Shape 180"/>
          <p:cNvCxnSpPr>
            <a:stCxn id="181" idx="1"/>
            <a:endCxn id="181" idx="3"/>
          </p:cNvCxnSpPr>
          <p:nvPr/>
        </p:nvCxnSpPr>
        <p:spPr>
          <a:xfrm>
            <a:off x="1520499" y="4577300"/>
            <a:ext cx="8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1" name="Shape 181"/>
          <p:cNvSpPr txBox="1"/>
          <p:nvPr/>
        </p:nvSpPr>
        <p:spPr>
          <a:xfrm>
            <a:off x="1520499" y="4476950"/>
            <a:ext cx="880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82" name="Shape 182"/>
          <p:cNvSpPr txBox="1"/>
          <p:nvPr/>
        </p:nvSpPr>
        <p:spPr>
          <a:xfrm>
            <a:off x="1449925" y="2806925"/>
            <a:ext cx="9699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컨트롤 UI 제공</a:t>
            </a:r>
            <a:endParaRPr sz="1000"/>
          </a:p>
        </p:txBody>
      </p:sp>
      <p:cxnSp>
        <p:nvCxnSpPr>
          <p:cNvPr id="183" name="Shape 183"/>
          <p:cNvCxnSpPr/>
          <p:nvPr/>
        </p:nvCxnSpPr>
        <p:spPr>
          <a:xfrm rot="10800000">
            <a:off x="3927675" y="3095500"/>
            <a:ext cx="12933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4" name="Shape 184"/>
          <p:cNvCxnSpPr/>
          <p:nvPr/>
        </p:nvCxnSpPr>
        <p:spPr>
          <a:xfrm>
            <a:off x="3928150" y="4342950"/>
            <a:ext cx="1307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5" name="Shape 185"/>
          <p:cNvSpPr txBox="1"/>
          <p:nvPr/>
        </p:nvSpPr>
        <p:spPr>
          <a:xfrm>
            <a:off x="4057038" y="3109575"/>
            <a:ext cx="1159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게임 정보 전송</a:t>
            </a:r>
            <a:endParaRPr sz="1000"/>
          </a:p>
        </p:txBody>
      </p:sp>
      <p:sp>
        <p:nvSpPr>
          <p:cNvPr id="186" name="Shape 186"/>
          <p:cNvSpPr txBox="1"/>
          <p:nvPr/>
        </p:nvSpPr>
        <p:spPr>
          <a:xfrm>
            <a:off x="4010375" y="4392875"/>
            <a:ext cx="1159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입력 신호 </a:t>
            </a:r>
            <a:r>
              <a:rPr lang="en-US" sz="1000"/>
              <a:t>정보 전송</a:t>
            </a:r>
            <a:endParaRPr sz="1000"/>
          </a:p>
        </p:txBody>
      </p:sp>
      <p:cxnSp>
        <p:nvCxnSpPr>
          <p:cNvPr id="187" name="Shape 187"/>
          <p:cNvCxnSpPr>
            <a:endCxn id="188" idx="1"/>
          </p:cNvCxnSpPr>
          <p:nvPr/>
        </p:nvCxnSpPr>
        <p:spPr>
          <a:xfrm>
            <a:off x="6779525" y="3726075"/>
            <a:ext cx="5664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925" y="3128175"/>
            <a:ext cx="1203600" cy="1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7303825" y="4342950"/>
            <a:ext cx="11595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공유 화면</a:t>
            </a:r>
            <a:endParaRPr sz="1000"/>
          </a:p>
        </p:txBody>
      </p:sp>
      <p:sp>
        <p:nvSpPr>
          <p:cNvPr id="190" name="Shape 190"/>
          <p:cNvSpPr/>
          <p:nvPr/>
        </p:nvSpPr>
        <p:spPr>
          <a:xfrm>
            <a:off x="1115650" y="3237038"/>
            <a:ext cx="89100" cy="104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2443825" y="4321512"/>
            <a:ext cx="1441500" cy="30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안드로이드</a:t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2449550" y="3953562"/>
            <a:ext cx="1441500" cy="30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443825" y="3326412"/>
            <a:ext cx="1441500" cy="5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입력 신호 처리 모듈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2443825" y="2707037"/>
            <a:ext cx="1441500" cy="5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송수신 모듈</a:t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5284075" y="4269398"/>
            <a:ext cx="1441500" cy="30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윈도우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5289800" y="3901448"/>
            <a:ext cx="1441500" cy="30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소켓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5284075" y="3274298"/>
            <a:ext cx="1441500" cy="5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게임 진행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모듈</a:t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5284075" y="2654923"/>
            <a:ext cx="1441500" cy="56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송수신 모듈</a:t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4238650" y="2154775"/>
            <a:ext cx="7206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 : 1</a:t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799900" y="4021975"/>
            <a:ext cx="379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685800" y="331787"/>
            <a:ext cx="4648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500062" y="1428750"/>
            <a:ext cx="8229600" cy="471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6600"/>
              </a:buClr>
              <a:buSzPts val="2000"/>
              <a:buFont typeface="Noto Sans Symbols"/>
              <a:buChar char="❖"/>
            </a:pPr>
            <a:r>
              <a:rPr lang="en-US" sz="2000"/>
              <a:t>컴퓨터 및 모바일 환경</a:t>
            </a:r>
            <a:endParaRPr sz="2000"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6804025" y="260350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aphicFrame>
        <p:nvGraphicFramePr>
          <p:cNvPr id="208" name="Shape 208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{D4335167-5A63-4C64-9799-C694F24181E8}</a:tableStyleId>
              </a:tblPr>
              <a:tblGrid>
                <a:gridCol w="1492175"/>
                <a:gridCol w="1492175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Window 10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Program Language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C# script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Unity 3D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개발</a:t>
                      </a:r>
                      <a:r>
                        <a:rPr lang="en-US"/>
                        <a:t> 환경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CPU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AMD ryzen-1700</a:t>
                      </a:r>
                      <a:r>
                        <a:rPr lang="en-US"/>
                        <a:t>/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intel-I7-6700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RAM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16GB </a:t>
                      </a:r>
                      <a:r>
                        <a:rPr lang="en-US"/>
                        <a:t>/ 32GB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19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GPU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GTX 1080TI </a:t>
                      </a:r>
                      <a:r>
                        <a:rPr lang="en-US"/>
                        <a:t>/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R9 390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9" name="Shape 209"/>
          <p:cNvGraphicFramePr/>
          <p:nvPr/>
        </p:nvGraphicFramePr>
        <p:xfrm>
          <a:off x="4703350" y="230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{D4335167-5A63-4C64-9799-C694F24181E8}</a:tableStyleId>
              </a:tblPr>
              <a:tblGrid>
                <a:gridCol w="1492175"/>
                <a:gridCol w="1492175"/>
              </a:tblGrid>
              <a:tr h="4443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Mobile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4443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Android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816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Program Language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C# script</a:t>
                      </a:r>
                      <a:endParaRPr/>
                    </a:p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Unity 3D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43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개발 환경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44435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기종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LG G2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43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LG V20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816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SAMSUNG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S7 Edge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